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85" r:id="rId2"/>
    <p:sldId id="286" r:id="rId3"/>
    <p:sldId id="261" r:id="rId4"/>
    <p:sldId id="302" r:id="rId5"/>
    <p:sldId id="303" r:id="rId6"/>
    <p:sldId id="304" r:id="rId7"/>
    <p:sldId id="306" r:id="rId8"/>
    <p:sldId id="318" r:id="rId9"/>
    <p:sldId id="319" r:id="rId10"/>
    <p:sldId id="327" r:id="rId11"/>
    <p:sldId id="320" r:id="rId12"/>
    <p:sldId id="321" r:id="rId13"/>
    <p:sldId id="322" r:id="rId14"/>
    <p:sldId id="323" r:id="rId15"/>
    <p:sldId id="324" r:id="rId16"/>
    <p:sldId id="325" r:id="rId17"/>
    <p:sldId id="289" r:id="rId18"/>
    <p:sldId id="309" r:id="rId19"/>
    <p:sldId id="315" r:id="rId20"/>
    <p:sldId id="310" r:id="rId21"/>
    <p:sldId id="312" r:id="rId22"/>
    <p:sldId id="316" r:id="rId23"/>
    <p:sldId id="313" r:id="rId24"/>
    <p:sldId id="311" r:id="rId25"/>
    <p:sldId id="293" r:id="rId26"/>
    <p:sldId id="265" r:id="rId27"/>
    <p:sldId id="280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Karla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27B0"/>
    <a:srgbClr val="FFFF01"/>
    <a:srgbClr val="FFFF99"/>
    <a:srgbClr val="FF9900"/>
    <a:srgbClr val="E91E63"/>
    <a:srgbClr val="B7B7B7"/>
    <a:srgbClr val="BFBFBF"/>
    <a:srgbClr val="F44336"/>
    <a:srgbClr val="673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E1E2AF-A90E-49A7-9B3E-4444843DC9E4}">
  <a:tblStyle styleId="{6DE1E2AF-A90E-49A7-9B3E-4444843DC9E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69" autoAdjust="0"/>
  </p:normalViewPr>
  <p:slideViewPr>
    <p:cSldViewPr snapToGrid="0">
      <p:cViewPr varScale="1">
        <p:scale>
          <a:sx n="117" d="100"/>
          <a:sy n="117" d="100"/>
        </p:scale>
        <p:origin x="14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625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10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910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53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600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12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667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440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15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93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078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26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80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560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381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74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9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virtual-kubel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kubernetes/charts/tree/master/stable" TargetMode="External"/><Relationship Id="rId5" Type="http://schemas.openxmlformats.org/officeDocument/2006/relationships/hyperlink" Target="https://github.com/kubernetes/helm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NdJQ3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NdJQ30" TargetMode="External"/><Relationship Id="rId4" Type="http://schemas.openxmlformats.org/officeDocument/2006/relationships/hyperlink" Target="https://docs.microsoft.com/en-us/azure/dev-spaces/azure-dev-spac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scottraynsfor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scottraynsford.wordpress.com/" TargetMode="External"/><Relationship Id="rId4" Type="http://schemas.openxmlformats.org/officeDocument/2006/relationships/hyperlink" Target="mailto:dscottraynsford@outlook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Introduction to Azure </a:t>
            </a:r>
            <a:r>
              <a:rPr lang="en-NZ"/>
              <a:t>Kubernetes Service (AKS) </a:t>
            </a:r>
            <a:endParaRPr lang="en-NZ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806774" y="3265700"/>
            <a:ext cx="2949299" cy="1031699"/>
          </a:xfrm>
        </p:spPr>
        <p:txBody>
          <a:bodyPr/>
          <a:lstStyle/>
          <a:p>
            <a:r>
              <a:rPr lang="en-NZ" b="1" dirty="0"/>
              <a:t>Daniel Scott-Raynsford</a:t>
            </a:r>
          </a:p>
          <a:p>
            <a:r>
              <a:rPr lang="en-NZ"/>
              <a:t>Microsoft MVP (CDM)</a:t>
            </a:r>
            <a:endParaRPr lang="en-NZ" dirty="0"/>
          </a:p>
          <a:p>
            <a:r>
              <a:rPr lang="en-NZ" dirty="0">
                <a:solidFill>
                  <a:schemeClr val="accent6">
                    <a:lumMod val="50000"/>
                  </a:schemeClr>
                </a:solidFill>
              </a:rPr>
              <a:t>@dscottraynsford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643D2-9D5C-47E7-81EA-926E572A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23" y="541888"/>
            <a:ext cx="1327212" cy="1327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A91D4-92AC-4AF3-91CF-44DF85CB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71" y="541888"/>
            <a:ext cx="1328808" cy="13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32244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Kubernetes Cluster</a:t>
            </a:r>
            <a:endParaRPr lang="en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632220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9FA83D2-EF3D-43CA-84AC-1AA8656A1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1333"/>
            <a:ext cx="6076247" cy="33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8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243694"/>
            <a:ext cx="5324100" cy="2255700"/>
          </a:xfrm>
        </p:spPr>
        <p:txBody>
          <a:bodyPr>
            <a:normAutofit/>
          </a:bodyPr>
          <a:lstStyle/>
          <a:p>
            <a:r>
              <a:rPr lang="en-NZ" sz="2700" dirty="0"/>
              <a:t>Manages &amp; Monitors </a:t>
            </a:r>
            <a:r>
              <a:rPr lang="en-NZ" sz="2700" b="1" dirty="0"/>
              <a:t>Nodes</a:t>
            </a:r>
          </a:p>
          <a:p>
            <a:r>
              <a:rPr lang="en-NZ" sz="2700" b="1" dirty="0"/>
              <a:t>Schedules Pods</a:t>
            </a:r>
          </a:p>
          <a:p>
            <a:r>
              <a:rPr lang="en-NZ" sz="2700" dirty="0"/>
              <a:t>Can be made </a:t>
            </a:r>
            <a:r>
              <a:rPr lang="en-NZ" sz="2700" b="1" dirty="0"/>
              <a:t>Highly Available</a:t>
            </a:r>
          </a:p>
          <a:p>
            <a:r>
              <a:rPr lang="en-NZ" sz="2700" b="1" dirty="0"/>
              <a:t>Container Host</a:t>
            </a:r>
            <a:r>
              <a:rPr lang="en-NZ" sz="2700" dirty="0"/>
              <a:t> (Docker)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4E0F-ADB2-4150-BB7A-BE32E2AC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22" y="690314"/>
            <a:ext cx="1990818" cy="1990818"/>
          </a:xfrm>
          <a:prstGeom prst="rect">
            <a:avLst/>
          </a:prstGeom>
        </p:spPr>
      </p:pic>
      <p:sp>
        <p:nvSpPr>
          <p:cNvPr id="5" name="Shape 109">
            <a:extLst>
              <a:ext uri="{FF2B5EF4-FFF2-40B4-BE49-F238E27FC236}">
                <a16:creationId xmlns:a16="http://schemas.microsoft.com/office/drawing/2014/main" id="{88D3C215-4128-4406-9D58-58CE67A80885}"/>
              </a:ext>
            </a:extLst>
          </p:cNvPr>
          <p:cNvSpPr txBox="1">
            <a:spLocks/>
          </p:cNvSpPr>
          <p:nvPr/>
        </p:nvSpPr>
        <p:spPr>
          <a:xfrm>
            <a:off x="838350" y="697558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Master</a:t>
            </a:r>
            <a:endParaRPr lang="en" dirty="0"/>
          </a:p>
        </p:txBody>
      </p:sp>
      <p:grpSp>
        <p:nvGrpSpPr>
          <p:cNvPr id="7" name="Shape 591">
            <a:extLst>
              <a:ext uri="{FF2B5EF4-FFF2-40B4-BE49-F238E27FC236}">
                <a16:creationId xmlns:a16="http://schemas.microsoft.com/office/drawing/2014/main" id="{004A37ED-9885-4DD0-83D3-42C82C98995F}"/>
              </a:ext>
            </a:extLst>
          </p:cNvPr>
          <p:cNvGrpSpPr/>
          <p:nvPr/>
        </p:nvGrpSpPr>
        <p:grpSpPr>
          <a:xfrm>
            <a:off x="389407" y="697534"/>
            <a:ext cx="414028" cy="422706"/>
            <a:chOff x="3951850" y="2985350"/>
            <a:chExt cx="407950" cy="416500"/>
          </a:xfrm>
        </p:grpSpPr>
        <p:sp>
          <p:nvSpPr>
            <p:cNvPr id="8" name="Shape 592">
              <a:extLst>
                <a:ext uri="{FF2B5EF4-FFF2-40B4-BE49-F238E27FC236}">
                  <a16:creationId xmlns:a16="http://schemas.microsoft.com/office/drawing/2014/main" id="{5AE3E6AD-3DD9-422E-B187-60CB39D17E10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3">
              <a:extLst>
                <a:ext uri="{FF2B5EF4-FFF2-40B4-BE49-F238E27FC236}">
                  <a16:creationId xmlns:a16="http://schemas.microsoft.com/office/drawing/2014/main" id="{D7EEF39C-61C6-422B-8C26-4900A88A2745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4">
              <a:extLst>
                <a:ext uri="{FF2B5EF4-FFF2-40B4-BE49-F238E27FC236}">
                  <a16:creationId xmlns:a16="http://schemas.microsoft.com/office/drawing/2014/main" id="{4C15644F-5A5C-4B4D-9BD6-61D763B76973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5">
              <a:extLst>
                <a:ext uri="{FF2B5EF4-FFF2-40B4-BE49-F238E27FC236}">
                  <a16:creationId xmlns:a16="http://schemas.microsoft.com/office/drawing/2014/main" id="{956D345E-5A67-4C41-A3E2-341CC72AC7EE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902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3C965-208F-4924-ACE5-CC03E533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53" y="1483852"/>
            <a:ext cx="2925512" cy="33909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113061"/>
            <a:ext cx="5324100" cy="2255700"/>
          </a:xfrm>
        </p:spPr>
        <p:txBody>
          <a:bodyPr>
            <a:normAutofit fontScale="85000" lnSpcReduction="20000"/>
          </a:bodyPr>
          <a:lstStyle/>
          <a:p>
            <a:r>
              <a:rPr lang="en-NZ" sz="2700" b="1" dirty="0"/>
              <a:t>Container Host</a:t>
            </a:r>
            <a:r>
              <a:rPr lang="en-NZ" sz="2700" dirty="0"/>
              <a:t> (usually Docker)</a:t>
            </a:r>
          </a:p>
          <a:p>
            <a:pPr lvl="1"/>
            <a:r>
              <a:rPr lang="en-NZ" sz="2100" b="1" dirty="0"/>
              <a:t>Linux </a:t>
            </a:r>
            <a:r>
              <a:rPr lang="en-NZ" sz="2100" dirty="0"/>
              <a:t>or </a:t>
            </a:r>
            <a:r>
              <a:rPr lang="en-NZ" sz="2100" b="1" dirty="0"/>
              <a:t>Windows*</a:t>
            </a:r>
          </a:p>
          <a:p>
            <a:pPr lvl="1"/>
            <a:r>
              <a:rPr lang="en-NZ" sz="2100" dirty="0"/>
              <a:t>Can be </a:t>
            </a:r>
            <a:r>
              <a:rPr lang="en-NZ" sz="2100" b="1" u="sng" dirty="0"/>
              <a:t>Hybrid</a:t>
            </a:r>
            <a:r>
              <a:rPr lang="en-NZ" sz="2100" dirty="0"/>
              <a:t> (!)</a:t>
            </a:r>
          </a:p>
          <a:p>
            <a:pPr lvl="1"/>
            <a:r>
              <a:rPr lang="en-NZ" sz="2100" dirty="0"/>
              <a:t>Dynamic</a:t>
            </a:r>
          </a:p>
          <a:p>
            <a:endParaRPr lang="en-NZ" sz="2700" dirty="0"/>
          </a:p>
          <a:p>
            <a:r>
              <a:rPr lang="en-NZ" sz="2700" b="1" dirty="0"/>
              <a:t>Hosts</a:t>
            </a:r>
          </a:p>
          <a:p>
            <a:pPr lvl="1"/>
            <a:r>
              <a:rPr lang="en-NZ" sz="2100" dirty="0"/>
              <a:t>One</a:t>
            </a:r>
            <a:r>
              <a:rPr lang="en-NZ" sz="2100" b="1" dirty="0"/>
              <a:t> </a:t>
            </a:r>
            <a:r>
              <a:rPr lang="en-NZ" sz="2100" b="1" dirty="0" err="1"/>
              <a:t>Kubelet</a:t>
            </a:r>
            <a:endParaRPr lang="en-NZ" sz="2100" b="1" dirty="0"/>
          </a:p>
          <a:p>
            <a:pPr lvl="1"/>
            <a:r>
              <a:rPr lang="en-NZ" sz="2100" dirty="0"/>
              <a:t>One or more </a:t>
            </a:r>
            <a:r>
              <a:rPr lang="en-NZ" sz="2100" b="1" dirty="0"/>
              <a:t>Pods</a:t>
            </a:r>
            <a:endParaRPr lang="en-NZ" sz="2100" dirty="0"/>
          </a:p>
        </p:txBody>
      </p:sp>
      <p:sp>
        <p:nvSpPr>
          <p:cNvPr id="5" name="Shape 109">
            <a:extLst>
              <a:ext uri="{FF2B5EF4-FFF2-40B4-BE49-F238E27FC236}">
                <a16:creationId xmlns:a16="http://schemas.microsoft.com/office/drawing/2014/main" id="{DF1C934D-5D3F-4B0A-9F51-9146D36D82E7}"/>
              </a:ext>
            </a:extLst>
          </p:cNvPr>
          <p:cNvSpPr txBox="1">
            <a:spLocks/>
          </p:cNvSpPr>
          <p:nvPr/>
        </p:nvSpPr>
        <p:spPr>
          <a:xfrm>
            <a:off x="838350" y="566925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Nodes</a:t>
            </a:r>
            <a:endParaRPr lang="en" dirty="0"/>
          </a:p>
        </p:txBody>
      </p:sp>
      <p:grpSp>
        <p:nvGrpSpPr>
          <p:cNvPr id="6" name="Shape 591">
            <a:extLst>
              <a:ext uri="{FF2B5EF4-FFF2-40B4-BE49-F238E27FC236}">
                <a16:creationId xmlns:a16="http://schemas.microsoft.com/office/drawing/2014/main" id="{DF3ADC75-7C16-406C-9169-3AE1DA5700A0}"/>
              </a:ext>
            </a:extLst>
          </p:cNvPr>
          <p:cNvGrpSpPr/>
          <p:nvPr/>
        </p:nvGrpSpPr>
        <p:grpSpPr>
          <a:xfrm>
            <a:off x="389407" y="566901"/>
            <a:ext cx="414028" cy="422706"/>
            <a:chOff x="3951850" y="2985350"/>
            <a:chExt cx="407950" cy="416500"/>
          </a:xfrm>
        </p:grpSpPr>
        <p:sp>
          <p:nvSpPr>
            <p:cNvPr id="7" name="Shape 592">
              <a:extLst>
                <a:ext uri="{FF2B5EF4-FFF2-40B4-BE49-F238E27FC236}">
                  <a16:creationId xmlns:a16="http://schemas.microsoft.com/office/drawing/2014/main" id="{53C712C5-577C-483F-AFC4-7F50416C74DE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93">
              <a:extLst>
                <a:ext uri="{FF2B5EF4-FFF2-40B4-BE49-F238E27FC236}">
                  <a16:creationId xmlns:a16="http://schemas.microsoft.com/office/drawing/2014/main" id="{A05E2ED5-7122-40CD-81CE-03EFB15935AC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4">
              <a:extLst>
                <a:ext uri="{FF2B5EF4-FFF2-40B4-BE49-F238E27FC236}">
                  <a16:creationId xmlns:a16="http://schemas.microsoft.com/office/drawing/2014/main" id="{D0CF60E6-2925-40E8-BF8C-82F8104B1EC8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5">
              <a:extLst>
                <a:ext uri="{FF2B5EF4-FFF2-40B4-BE49-F238E27FC236}">
                  <a16:creationId xmlns:a16="http://schemas.microsoft.com/office/drawing/2014/main" id="{AC0F716B-842A-4138-8296-9785DB0878DA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909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251860"/>
            <a:ext cx="5324100" cy="2255700"/>
          </a:xfrm>
        </p:spPr>
        <p:txBody>
          <a:bodyPr>
            <a:normAutofit/>
          </a:bodyPr>
          <a:lstStyle/>
          <a:p>
            <a:r>
              <a:rPr lang="en-NZ" sz="2700" dirty="0"/>
              <a:t>A </a:t>
            </a:r>
            <a:r>
              <a:rPr lang="en-NZ" sz="2700" b="1" dirty="0"/>
              <a:t>Unit</a:t>
            </a:r>
            <a:r>
              <a:rPr lang="en-NZ" sz="2700" dirty="0"/>
              <a:t> of </a:t>
            </a:r>
            <a:r>
              <a:rPr lang="en-NZ" sz="2700" b="1" dirty="0"/>
              <a:t>Deployment</a:t>
            </a:r>
          </a:p>
          <a:p>
            <a:r>
              <a:rPr lang="en-NZ" sz="2700" dirty="0"/>
              <a:t>One or more </a:t>
            </a:r>
            <a:r>
              <a:rPr lang="en-NZ" sz="2700" b="1" dirty="0"/>
              <a:t>Containers</a:t>
            </a:r>
          </a:p>
          <a:p>
            <a:r>
              <a:rPr lang="en-NZ" sz="2700" dirty="0"/>
              <a:t>Storage Resources</a:t>
            </a:r>
          </a:p>
          <a:p>
            <a:r>
              <a:rPr lang="en-NZ" sz="2700" dirty="0"/>
              <a:t>Network IP Address</a:t>
            </a:r>
          </a:p>
          <a:p>
            <a:r>
              <a:rPr lang="en-NZ" sz="2700" dirty="0"/>
              <a:t>Managed by </a:t>
            </a:r>
            <a:r>
              <a:rPr lang="en-NZ" sz="2700" b="1" dirty="0" err="1"/>
              <a:t>Kubelet</a:t>
            </a:r>
            <a:endParaRPr lang="en-NZ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C745-05DF-4A72-A1D5-99AAFA2D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94" y="3567997"/>
            <a:ext cx="4148900" cy="1336868"/>
          </a:xfrm>
          <a:prstGeom prst="rect">
            <a:avLst/>
          </a:prstGeom>
        </p:spPr>
      </p:pic>
      <p:sp>
        <p:nvSpPr>
          <p:cNvPr id="7" name="Shape 109">
            <a:extLst>
              <a:ext uri="{FF2B5EF4-FFF2-40B4-BE49-F238E27FC236}">
                <a16:creationId xmlns:a16="http://schemas.microsoft.com/office/drawing/2014/main" id="{556E1E35-AE72-4763-915F-FD5A0E0D2C46}"/>
              </a:ext>
            </a:extLst>
          </p:cNvPr>
          <p:cNvSpPr txBox="1">
            <a:spLocks/>
          </p:cNvSpPr>
          <p:nvPr/>
        </p:nvSpPr>
        <p:spPr>
          <a:xfrm>
            <a:off x="838350" y="705724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Pods</a:t>
            </a:r>
            <a:endParaRPr lang="en" dirty="0"/>
          </a:p>
        </p:txBody>
      </p:sp>
      <p:grpSp>
        <p:nvGrpSpPr>
          <p:cNvPr id="8" name="Shape 591">
            <a:extLst>
              <a:ext uri="{FF2B5EF4-FFF2-40B4-BE49-F238E27FC236}">
                <a16:creationId xmlns:a16="http://schemas.microsoft.com/office/drawing/2014/main" id="{10811F5A-AAB1-4FD9-8C38-3332B0837135}"/>
              </a:ext>
            </a:extLst>
          </p:cNvPr>
          <p:cNvGrpSpPr/>
          <p:nvPr/>
        </p:nvGrpSpPr>
        <p:grpSpPr>
          <a:xfrm>
            <a:off x="389407" y="705700"/>
            <a:ext cx="414028" cy="422706"/>
            <a:chOff x="3951850" y="2985350"/>
            <a:chExt cx="407950" cy="416500"/>
          </a:xfrm>
        </p:grpSpPr>
        <p:sp>
          <p:nvSpPr>
            <p:cNvPr id="9" name="Shape 592">
              <a:extLst>
                <a:ext uri="{FF2B5EF4-FFF2-40B4-BE49-F238E27FC236}">
                  <a16:creationId xmlns:a16="http://schemas.microsoft.com/office/drawing/2014/main" id="{D7C48FFD-B70F-4A5D-9108-5093D1A82FD3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3">
              <a:extLst>
                <a:ext uri="{FF2B5EF4-FFF2-40B4-BE49-F238E27FC236}">
                  <a16:creationId xmlns:a16="http://schemas.microsoft.com/office/drawing/2014/main" id="{1DC300DF-87FD-4717-8661-1315728F1C4A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4">
              <a:extLst>
                <a:ext uri="{FF2B5EF4-FFF2-40B4-BE49-F238E27FC236}">
                  <a16:creationId xmlns:a16="http://schemas.microsoft.com/office/drawing/2014/main" id="{67C7A44E-62EA-433F-9B5B-01423DE23E56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95">
              <a:extLst>
                <a:ext uri="{FF2B5EF4-FFF2-40B4-BE49-F238E27FC236}">
                  <a16:creationId xmlns:a16="http://schemas.microsoft.com/office/drawing/2014/main" id="{FE51319B-0C2C-41A2-AA44-7F60EC0CC70E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877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570266"/>
            <a:ext cx="5324100" cy="2255700"/>
          </a:xfrm>
        </p:spPr>
        <p:txBody>
          <a:bodyPr>
            <a:normAutofit/>
          </a:bodyPr>
          <a:lstStyle/>
          <a:p>
            <a:r>
              <a:rPr lang="en-NZ" sz="2700" dirty="0"/>
              <a:t>Used to </a:t>
            </a:r>
            <a:r>
              <a:rPr lang="en-NZ" sz="2700" b="1" dirty="0"/>
              <a:t>Deploy Application</a:t>
            </a:r>
          </a:p>
          <a:p>
            <a:r>
              <a:rPr lang="en-NZ" sz="2700" dirty="0"/>
              <a:t>Stored on </a:t>
            </a:r>
            <a:r>
              <a:rPr lang="en-NZ" sz="2700" b="1" dirty="0"/>
              <a:t>Master</a:t>
            </a:r>
          </a:p>
          <a:p>
            <a:r>
              <a:rPr lang="en-NZ" sz="2700" dirty="0"/>
              <a:t>Defines Desired State</a:t>
            </a:r>
          </a:p>
          <a:p>
            <a:r>
              <a:rPr lang="en-NZ" sz="2700" dirty="0"/>
              <a:t>Configure using </a:t>
            </a:r>
            <a:r>
              <a:rPr lang="en-NZ" sz="2700" b="1" dirty="0"/>
              <a:t>Manifest File</a:t>
            </a:r>
          </a:p>
          <a:p>
            <a:r>
              <a:rPr lang="en-NZ" sz="2700" dirty="0"/>
              <a:t>Can be Modified/Updated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905D-5DBA-4D58-A5D9-821827F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029383"/>
            <a:ext cx="1890211" cy="3015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59398-6DCA-4957-B693-7D33C0597298}"/>
              </a:ext>
            </a:extLst>
          </p:cNvPr>
          <p:cNvSpPr/>
          <p:nvPr/>
        </p:nvSpPr>
        <p:spPr>
          <a:xfrm>
            <a:off x="6068572" y="4078607"/>
            <a:ext cx="20297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050" dirty="0"/>
              <a:t>Deployment Manifest for Nginx</a:t>
            </a:r>
          </a:p>
        </p:txBody>
      </p:sp>
      <p:sp>
        <p:nvSpPr>
          <p:cNvPr id="8" name="Shape 109">
            <a:extLst>
              <a:ext uri="{FF2B5EF4-FFF2-40B4-BE49-F238E27FC236}">
                <a16:creationId xmlns:a16="http://schemas.microsoft.com/office/drawing/2014/main" id="{003A8F65-7AE0-4F00-B6F3-288E96EF5C78}"/>
              </a:ext>
            </a:extLst>
          </p:cNvPr>
          <p:cNvSpPr txBox="1">
            <a:spLocks/>
          </p:cNvSpPr>
          <p:nvPr/>
        </p:nvSpPr>
        <p:spPr>
          <a:xfrm>
            <a:off x="838350" y="1024130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Deployment</a:t>
            </a:r>
            <a:endParaRPr lang="en" dirty="0"/>
          </a:p>
        </p:txBody>
      </p:sp>
      <p:grpSp>
        <p:nvGrpSpPr>
          <p:cNvPr id="9" name="Shape 591">
            <a:extLst>
              <a:ext uri="{FF2B5EF4-FFF2-40B4-BE49-F238E27FC236}">
                <a16:creationId xmlns:a16="http://schemas.microsoft.com/office/drawing/2014/main" id="{4D09973A-227D-44E7-A819-D7B727785782}"/>
              </a:ext>
            </a:extLst>
          </p:cNvPr>
          <p:cNvGrpSpPr/>
          <p:nvPr/>
        </p:nvGrpSpPr>
        <p:grpSpPr>
          <a:xfrm>
            <a:off x="389407" y="1024106"/>
            <a:ext cx="414028" cy="422706"/>
            <a:chOff x="3951850" y="2985350"/>
            <a:chExt cx="407950" cy="416500"/>
          </a:xfrm>
        </p:grpSpPr>
        <p:sp>
          <p:nvSpPr>
            <p:cNvPr id="10" name="Shape 592">
              <a:extLst>
                <a:ext uri="{FF2B5EF4-FFF2-40B4-BE49-F238E27FC236}">
                  <a16:creationId xmlns:a16="http://schemas.microsoft.com/office/drawing/2014/main" id="{8E9140CC-9798-4B15-BA8C-8273C3BE8023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3">
              <a:extLst>
                <a:ext uri="{FF2B5EF4-FFF2-40B4-BE49-F238E27FC236}">
                  <a16:creationId xmlns:a16="http://schemas.microsoft.com/office/drawing/2014/main" id="{64129D7E-EBB9-477D-9DC8-C983BAA7E191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94">
              <a:extLst>
                <a:ext uri="{FF2B5EF4-FFF2-40B4-BE49-F238E27FC236}">
                  <a16:creationId xmlns:a16="http://schemas.microsoft.com/office/drawing/2014/main" id="{B394FDDC-54ED-4523-B3AD-5E3CE933FF6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5">
              <a:extLst>
                <a:ext uri="{FF2B5EF4-FFF2-40B4-BE49-F238E27FC236}">
                  <a16:creationId xmlns:a16="http://schemas.microsoft.com/office/drawing/2014/main" id="{E0221248-C9B0-41BB-956A-3FDFF57B2508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480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211034"/>
            <a:ext cx="6183036" cy="2255700"/>
          </a:xfrm>
        </p:spPr>
        <p:txBody>
          <a:bodyPr>
            <a:normAutofit/>
          </a:bodyPr>
          <a:lstStyle/>
          <a:p>
            <a:r>
              <a:rPr lang="en-NZ" sz="2700" dirty="0"/>
              <a:t>Defines External Access to Pods</a:t>
            </a:r>
            <a:endParaRPr lang="en-NZ" sz="2700" b="1" dirty="0"/>
          </a:p>
          <a:p>
            <a:r>
              <a:rPr lang="en-NZ" sz="2700" dirty="0"/>
              <a:t>Maps Port to Target Port</a:t>
            </a:r>
          </a:p>
          <a:p>
            <a:r>
              <a:rPr lang="en-NZ" sz="2700" dirty="0"/>
              <a:t>Abstraction</a:t>
            </a:r>
          </a:p>
          <a:p>
            <a:r>
              <a:rPr lang="en-NZ" sz="2700" dirty="0"/>
              <a:t>Labels</a:t>
            </a:r>
          </a:p>
          <a:p>
            <a:endParaRPr lang="en-NZ" sz="2700" dirty="0"/>
          </a:p>
          <a:p>
            <a:endParaRPr lang="en-NZ" sz="24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1CE5A-C839-4CD2-AFBE-094C48A6D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880" y="1959227"/>
            <a:ext cx="5911349" cy="3045477"/>
          </a:xfrm>
          <a:prstGeom prst="rect">
            <a:avLst/>
          </a:prstGeom>
        </p:spPr>
      </p:pic>
      <p:sp>
        <p:nvSpPr>
          <p:cNvPr id="5" name="Shape 109">
            <a:extLst>
              <a:ext uri="{FF2B5EF4-FFF2-40B4-BE49-F238E27FC236}">
                <a16:creationId xmlns:a16="http://schemas.microsoft.com/office/drawing/2014/main" id="{66DB91B4-5723-418E-AF5C-E04A46A5C006}"/>
              </a:ext>
            </a:extLst>
          </p:cNvPr>
          <p:cNvSpPr txBox="1">
            <a:spLocks/>
          </p:cNvSpPr>
          <p:nvPr/>
        </p:nvSpPr>
        <p:spPr>
          <a:xfrm>
            <a:off x="838350" y="664898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/>
              <a:t>Service</a:t>
            </a:r>
            <a:endParaRPr lang="en" dirty="0"/>
          </a:p>
        </p:txBody>
      </p:sp>
      <p:grpSp>
        <p:nvGrpSpPr>
          <p:cNvPr id="6" name="Shape 591">
            <a:extLst>
              <a:ext uri="{FF2B5EF4-FFF2-40B4-BE49-F238E27FC236}">
                <a16:creationId xmlns:a16="http://schemas.microsoft.com/office/drawing/2014/main" id="{06AE4837-611E-46F7-8D7F-8EA708FD4310}"/>
              </a:ext>
            </a:extLst>
          </p:cNvPr>
          <p:cNvGrpSpPr/>
          <p:nvPr/>
        </p:nvGrpSpPr>
        <p:grpSpPr>
          <a:xfrm>
            <a:off x="389407" y="664874"/>
            <a:ext cx="414028" cy="422706"/>
            <a:chOff x="3951850" y="2985350"/>
            <a:chExt cx="407950" cy="416500"/>
          </a:xfrm>
        </p:grpSpPr>
        <p:sp>
          <p:nvSpPr>
            <p:cNvPr id="7" name="Shape 592">
              <a:extLst>
                <a:ext uri="{FF2B5EF4-FFF2-40B4-BE49-F238E27FC236}">
                  <a16:creationId xmlns:a16="http://schemas.microsoft.com/office/drawing/2014/main" id="{90223CE7-230F-4C80-9E27-0DD7F20C919B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3">
              <a:extLst>
                <a:ext uri="{FF2B5EF4-FFF2-40B4-BE49-F238E27FC236}">
                  <a16:creationId xmlns:a16="http://schemas.microsoft.com/office/drawing/2014/main" id="{607B5908-5C5A-4E22-8D1C-FB32580952F7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94">
              <a:extLst>
                <a:ext uri="{FF2B5EF4-FFF2-40B4-BE49-F238E27FC236}">
                  <a16:creationId xmlns:a16="http://schemas.microsoft.com/office/drawing/2014/main" id="{19FF223A-51E1-42C5-8327-0559D16A298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95">
              <a:extLst>
                <a:ext uri="{FF2B5EF4-FFF2-40B4-BE49-F238E27FC236}">
                  <a16:creationId xmlns:a16="http://schemas.microsoft.com/office/drawing/2014/main" id="{534A2BDE-DACE-492D-A9E0-8BFA0BC88C3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284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8B56-A407-44CC-A5AF-6FFEF77EA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0" y="1300843"/>
            <a:ext cx="5324100" cy="2255700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Kubernetes CLI</a:t>
            </a:r>
          </a:p>
          <a:p>
            <a:r>
              <a:rPr lang="en-NZ" sz="2400" dirty="0"/>
              <a:t>Manages Kubernetes Clusters</a:t>
            </a:r>
          </a:p>
          <a:p>
            <a:r>
              <a:rPr lang="en-NZ" sz="2400" dirty="0"/>
              <a:t>Connects to Master</a:t>
            </a:r>
          </a:p>
          <a:p>
            <a:r>
              <a:rPr lang="en-NZ" sz="2400" dirty="0"/>
              <a:t>Uses HTTPS REST API</a:t>
            </a:r>
          </a:p>
          <a:p>
            <a:r>
              <a:rPr lang="en-NZ" sz="2400" dirty="0"/>
              <a:t>Username + SSH Key</a:t>
            </a:r>
          </a:p>
          <a:p>
            <a:r>
              <a:rPr lang="en-NZ" sz="2400" dirty="0"/>
              <a:t>Installed in </a:t>
            </a:r>
            <a:r>
              <a:rPr lang="en-NZ" sz="2400" b="1" dirty="0"/>
              <a:t>Azure </a:t>
            </a:r>
            <a:r>
              <a:rPr lang="en-NZ" sz="2400" b="1" dirty="0" err="1"/>
              <a:t>CloudShell</a:t>
            </a:r>
            <a:endParaRPr lang="en-NZ" sz="2400" b="1" dirty="0"/>
          </a:p>
        </p:txBody>
      </p:sp>
      <p:sp>
        <p:nvSpPr>
          <p:cNvPr id="4" name="Shape 109">
            <a:extLst>
              <a:ext uri="{FF2B5EF4-FFF2-40B4-BE49-F238E27FC236}">
                <a16:creationId xmlns:a16="http://schemas.microsoft.com/office/drawing/2014/main" id="{917F6A4A-A607-46A4-BA73-BB583D11ED24}"/>
              </a:ext>
            </a:extLst>
          </p:cNvPr>
          <p:cNvSpPr txBox="1">
            <a:spLocks/>
          </p:cNvSpPr>
          <p:nvPr/>
        </p:nvSpPr>
        <p:spPr>
          <a:xfrm>
            <a:off x="838350" y="664898"/>
            <a:ext cx="532410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NZ" dirty="0" err="1"/>
              <a:t>Kubectl</a:t>
            </a:r>
            <a:endParaRPr lang="en" dirty="0"/>
          </a:p>
        </p:txBody>
      </p:sp>
      <p:grpSp>
        <p:nvGrpSpPr>
          <p:cNvPr id="5" name="Shape 591">
            <a:extLst>
              <a:ext uri="{FF2B5EF4-FFF2-40B4-BE49-F238E27FC236}">
                <a16:creationId xmlns:a16="http://schemas.microsoft.com/office/drawing/2014/main" id="{759EFB65-26F2-42C0-8B45-BED6F7562F3D}"/>
              </a:ext>
            </a:extLst>
          </p:cNvPr>
          <p:cNvGrpSpPr/>
          <p:nvPr/>
        </p:nvGrpSpPr>
        <p:grpSpPr>
          <a:xfrm>
            <a:off x="389407" y="664874"/>
            <a:ext cx="414028" cy="422706"/>
            <a:chOff x="3951850" y="2985350"/>
            <a:chExt cx="407950" cy="416500"/>
          </a:xfrm>
        </p:grpSpPr>
        <p:sp>
          <p:nvSpPr>
            <p:cNvPr id="6" name="Shape 592">
              <a:extLst>
                <a:ext uri="{FF2B5EF4-FFF2-40B4-BE49-F238E27FC236}">
                  <a16:creationId xmlns:a16="http://schemas.microsoft.com/office/drawing/2014/main" id="{9788B941-1BD3-4D18-818E-3D5C0592FBB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93">
              <a:extLst>
                <a:ext uri="{FF2B5EF4-FFF2-40B4-BE49-F238E27FC236}">
                  <a16:creationId xmlns:a16="http://schemas.microsoft.com/office/drawing/2014/main" id="{8D8DF1E4-CC41-4DD2-A55F-1417FB0155D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94">
              <a:extLst>
                <a:ext uri="{FF2B5EF4-FFF2-40B4-BE49-F238E27FC236}">
                  <a16:creationId xmlns:a16="http://schemas.microsoft.com/office/drawing/2014/main" id="{9DFAFCA4-65B0-45CB-AF03-F50FC67B4DED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95">
              <a:extLst>
                <a:ext uri="{FF2B5EF4-FFF2-40B4-BE49-F238E27FC236}">
                  <a16:creationId xmlns:a16="http://schemas.microsoft.com/office/drawing/2014/main" id="{8C5F5773-3ACC-4D2A-A3A3-51B00085812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1909E-0347-4D9E-85C5-DD4C7333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093" y="389663"/>
            <a:ext cx="2718707" cy="2039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750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71389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(AKS)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325339"/>
            <a:ext cx="7310884" cy="31078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Managed Kubernetes Service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Only Pay for Nodes – Master is </a:t>
            </a:r>
            <a:r>
              <a:rPr lang="en-NZ" sz="2400" b="1" u="sng" dirty="0"/>
              <a:t>Free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Linux Containers Supported</a:t>
            </a:r>
          </a:p>
          <a:p>
            <a:pPr marL="514350" indent="-285750"/>
            <a:r>
              <a:rPr lang="en-NZ" sz="2400" b="1" dirty="0"/>
              <a:t>Windows Server Containers - Not Yet</a:t>
            </a:r>
          </a:p>
          <a:p>
            <a:pPr marL="514350" lvl="2" indent="-285750"/>
            <a:r>
              <a:rPr lang="en-NZ" sz="1800" dirty="0"/>
              <a:t>On AKS Roadmap</a:t>
            </a:r>
          </a:p>
          <a:p>
            <a:pPr marL="514350" lvl="1" indent="-285750"/>
            <a:r>
              <a:rPr lang="en-NZ" sz="1800" dirty="0"/>
              <a:t>Can be run in Azure Container Instances using </a:t>
            </a:r>
            <a:r>
              <a:rPr lang="en-NZ" sz="1800" dirty="0">
                <a:hlinkClick r:id="rId3"/>
              </a:rPr>
              <a:t>Virtual </a:t>
            </a:r>
            <a:r>
              <a:rPr lang="en-NZ" sz="1800" dirty="0" err="1">
                <a:hlinkClick r:id="rId3"/>
              </a:rPr>
              <a:t>Kubelet</a:t>
            </a:r>
            <a:endParaRPr lang="en-NZ" sz="1800" dirty="0"/>
          </a:p>
          <a:p>
            <a:pPr marL="228600">
              <a:buNone/>
            </a:pPr>
            <a:endParaRPr lang="en-NZ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713866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066E9-A266-491D-BE10-DCDD8837C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44" y="262218"/>
            <a:ext cx="1874741" cy="1874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D988A3-B17E-47EE-A8EE-ABBB4A565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36" y="2710543"/>
            <a:ext cx="637286" cy="750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EC49B-CCB4-41B8-95A8-BB3D57BCD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384" y="2945548"/>
            <a:ext cx="2214659" cy="117096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987924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0775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19199"/>
            <a:ext cx="7310884" cy="32793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Identity and Security Management</a:t>
            </a:r>
          </a:p>
          <a:p>
            <a:pPr marL="514350" lvl="1" indent="-285750"/>
            <a:r>
              <a:rPr lang="en-NZ" sz="1600" dirty="0"/>
              <a:t>Role-Based Access Control (RBAC) supported</a:t>
            </a:r>
          </a:p>
          <a:p>
            <a:pPr marL="514350" lvl="1" indent="-285750"/>
            <a:r>
              <a:rPr lang="en-NZ" sz="1600" dirty="0"/>
              <a:t>AAD Integration</a:t>
            </a:r>
          </a:p>
          <a:p>
            <a:pPr marL="514350" indent="-285750"/>
            <a:endParaRPr lang="en-NZ" b="1" dirty="0"/>
          </a:p>
          <a:p>
            <a:pPr marL="514350" indent="-285750"/>
            <a:r>
              <a:rPr lang="en-NZ" sz="2400" b="1" dirty="0"/>
              <a:t>Cluster Node Scaling</a:t>
            </a:r>
          </a:p>
          <a:p>
            <a:pPr marL="514350" lvl="1" indent="-285750"/>
            <a:r>
              <a:rPr lang="en-NZ" sz="1600" dirty="0"/>
              <a:t>Scale-out via portal or AZ CLI</a:t>
            </a:r>
          </a:p>
          <a:p>
            <a:pPr marL="514350" lvl="1" indent="-285750"/>
            <a:r>
              <a:rPr lang="en-NZ" sz="1600" dirty="0" err="1"/>
              <a:t>Autoscaling</a:t>
            </a:r>
            <a:r>
              <a:rPr lang="en-NZ" sz="1600" dirty="0"/>
              <a:t> requires AKS running Kubernetes v1.10 or greater</a:t>
            </a: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07726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2883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477121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088570"/>
            <a:ext cx="7310884" cy="32793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Integrated Logging and Monitoring</a:t>
            </a:r>
          </a:p>
          <a:p>
            <a:pPr marL="514350" lvl="1" indent="-285750"/>
            <a:r>
              <a:rPr lang="en-NZ" sz="1600" dirty="0"/>
              <a:t>Requires Azure Log Analytics Workspace</a:t>
            </a:r>
            <a:endParaRPr lang="en-NZ" sz="1800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477097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E61674-D638-4322-A479-3A466392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89" y="1859555"/>
            <a:ext cx="6235511" cy="28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3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50" y="1504950"/>
            <a:ext cx="7120894" cy="2255700"/>
          </a:xfrm>
        </p:spPr>
        <p:txBody>
          <a:bodyPr/>
          <a:lstStyle/>
          <a:p>
            <a:r>
              <a:rPr lang="en-NZ" sz="2400" dirty="0"/>
              <a:t>Containers: A Timeline</a:t>
            </a:r>
          </a:p>
          <a:p>
            <a:r>
              <a:rPr lang="en-NZ" sz="2400" dirty="0"/>
              <a:t>What Does Kubernetes Do?</a:t>
            </a:r>
          </a:p>
          <a:p>
            <a:r>
              <a:rPr lang="en-NZ" sz="2400" dirty="0"/>
              <a:t>Azure Kubernetes Service Features</a:t>
            </a:r>
          </a:p>
          <a:p>
            <a:r>
              <a:rPr lang="en-NZ" sz="2400" dirty="0"/>
              <a:t>Important Notes</a:t>
            </a:r>
          </a:p>
          <a:p>
            <a:r>
              <a:rPr lang="en-NZ" sz="2400" dirty="0"/>
              <a:t>Kubernetes Helm</a:t>
            </a:r>
          </a:p>
          <a:p>
            <a:r>
              <a:rPr lang="en-NZ" sz="2400" dirty="0"/>
              <a:t>Demo</a:t>
            </a:r>
            <a:endParaRPr lang="en-NZ" sz="1800" dirty="0"/>
          </a:p>
        </p:txBody>
      </p:sp>
    </p:spTree>
    <p:extLst>
      <p:ext uri="{BB962C8B-B14F-4D97-AF65-F5344CB8AC3E}">
        <p14:creationId xmlns:p14="http://schemas.microsoft.com/office/powerpoint/2010/main" val="12778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73065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84515"/>
            <a:ext cx="6852507" cy="33854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Cluster Node Upgrade</a:t>
            </a:r>
          </a:p>
          <a:p>
            <a:pPr marL="514350" lvl="1" indent="-285750"/>
            <a:r>
              <a:rPr lang="en-NZ" sz="1800" dirty="0"/>
              <a:t>Easily upgrade Kubernetes version without disruption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Storage Volume Support</a:t>
            </a:r>
          </a:p>
          <a:p>
            <a:pPr marL="514350" lvl="1" indent="-285750"/>
            <a:r>
              <a:rPr lang="en-NZ" sz="1800" dirty="0"/>
              <a:t>Azure Disk and Azure Files automatically provisioned for Containers requiring persistence</a:t>
            </a:r>
          </a:p>
          <a:p>
            <a:pPr marL="514350" lvl="1" indent="-285750"/>
            <a:endParaRPr lang="en-NZ" sz="1800" dirty="0"/>
          </a:p>
          <a:p>
            <a:pPr marL="514350" indent="-285750"/>
            <a:r>
              <a:rPr lang="en-NZ" sz="2400" b="1" dirty="0"/>
              <a:t>HTTP Application Routing</a:t>
            </a:r>
          </a:p>
          <a:p>
            <a:pPr marL="514350" lvl="1" indent="-285750"/>
            <a:r>
              <a:rPr lang="en-NZ" sz="1800" dirty="0"/>
              <a:t>Automatically assign public Azure DNS names to Kubernetes services</a:t>
            </a: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73041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9020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64901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Azure Kubernetes Service cont.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76351"/>
            <a:ext cx="6852507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/>
              <a:t>Development Tooling Integration</a:t>
            </a:r>
          </a:p>
          <a:p>
            <a:pPr marL="514350" lvl="1" indent="-285750"/>
            <a:r>
              <a:rPr lang="en-NZ" sz="1800" dirty="0"/>
              <a:t>Full Developer and DevOps story with Visual Studio and Visual Studio Code as well as third party IDE</a:t>
            </a:r>
          </a:p>
          <a:p>
            <a:pPr marL="514350" lvl="1" indent="-285750"/>
            <a:endParaRPr lang="en-NZ" sz="1800" dirty="0"/>
          </a:p>
          <a:p>
            <a:pPr marL="514350" indent="-285750"/>
            <a:r>
              <a:rPr lang="en-NZ" sz="2400" b="1" dirty="0"/>
              <a:t>GPU Enabled Nodes</a:t>
            </a:r>
          </a:p>
          <a:p>
            <a:pPr marL="228600">
              <a:buNone/>
            </a:pPr>
            <a:endParaRPr lang="en-NZ" sz="2400" b="1" dirty="0"/>
          </a:p>
          <a:p>
            <a:pPr marL="514350" indent="-285750"/>
            <a:r>
              <a:rPr lang="en-NZ" sz="2400" b="1" dirty="0"/>
              <a:t>Virtual Network Integration</a:t>
            </a:r>
          </a:p>
          <a:p>
            <a:pPr marL="514350" indent="-285750"/>
            <a:endParaRPr lang="en-NZ" sz="2400" b="1" dirty="0"/>
          </a:p>
          <a:p>
            <a:pPr marL="514350" indent="-285750"/>
            <a:r>
              <a:rPr lang="en-NZ" sz="2400" b="1" dirty="0"/>
              <a:t>CNCF certified as Kubernetes conformant</a:t>
            </a:r>
            <a:endParaRPr lang="en-NZ" sz="1800" dirty="0"/>
          </a:p>
          <a:p>
            <a:pPr marL="514350" indent="-285750"/>
            <a:endParaRPr lang="en-NZ" sz="1800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664877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CA05E7-BEC5-4FB1-BC4E-F988D382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3" y="3162935"/>
            <a:ext cx="636060" cy="636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ADFD5-E69D-459F-A3C3-6B30CACE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2" y="2404201"/>
            <a:ext cx="1347751" cy="758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B0C297-450C-45A5-BC43-2C1901526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6" y="1417544"/>
            <a:ext cx="679677" cy="6796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7DAD1E-9F0D-4B30-958C-8C0485326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114" y="3875996"/>
            <a:ext cx="636814" cy="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00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64901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/>
              <a:t>AKS Architecture</a:t>
            </a:r>
            <a:endParaRPr lang="en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664877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F866F9C-1624-4322-AD35-08418EDD3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8" y="1360714"/>
            <a:ext cx="7673335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7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7300287-3FAC-4773-8FB7-F28F1758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" y="0"/>
            <a:ext cx="9141833" cy="6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32244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Important Notes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43694"/>
            <a:ext cx="7310884" cy="3614056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Currently Only Supports Linux Nodes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Windows is on the roadmap</a:t>
            </a:r>
          </a:p>
          <a:p>
            <a:pPr marL="514350" lvl="1" indent="-285750"/>
            <a:endParaRPr lang="en-NZ" sz="2400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Scale-out</a:t>
            </a:r>
            <a:r>
              <a:rPr lang="en-NZ" sz="2400" dirty="0">
                <a:solidFill>
                  <a:schemeClr val="bg1"/>
                </a:solidFill>
              </a:rPr>
              <a:t> but not </a:t>
            </a:r>
            <a:r>
              <a:rPr lang="en-NZ" sz="2400" b="1" dirty="0">
                <a:solidFill>
                  <a:schemeClr val="bg1"/>
                </a:solidFill>
              </a:rPr>
              <a:t>Scale-up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Can’t change node VM size after provisioning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Not usually required though</a:t>
            </a:r>
          </a:p>
          <a:p>
            <a:pPr marL="514350" lvl="1" indent="-285750"/>
            <a:endParaRPr lang="en-NZ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Additional Resource Group</a:t>
            </a:r>
          </a:p>
          <a:p>
            <a:pPr marL="514350" lvl="1" indent="-285750"/>
            <a:r>
              <a:rPr lang="en-NZ" dirty="0">
                <a:solidFill>
                  <a:schemeClr val="bg1"/>
                </a:solidFill>
              </a:rPr>
              <a:t>A second resource group is created when deploying AKS to contain all the cluster resources.</a:t>
            </a: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32220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776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FBBBE-81D6-47FF-868F-46341D62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9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75E9C-41A4-41C1-B98E-A0C18E0C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484" y="181159"/>
            <a:ext cx="976259" cy="976259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632244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Kubernetes Helm</a:t>
            </a:r>
            <a:endParaRPr lang="e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243694"/>
            <a:ext cx="7310884" cy="3395418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Deploy &amp; Manage Apps </a:t>
            </a:r>
            <a:r>
              <a:rPr lang="en-NZ" sz="2400" dirty="0">
                <a:solidFill>
                  <a:schemeClr val="bg1"/>
                </a:solidFill>
              </a:rPr>
              <a:t>in</a:t>
            </a:r>
            <a:r>
              <a:rPr lang="en-NZ" sz="2400" b="1" dirty="0">
                <a:solidFill>
                  <a:schemeClr val="bg1"/>
                </a:solidFill>
              </a:rPr>
              <a:t> Kubernetes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Charts </a:t>
            </a:r>
            <a:r>
              <a:rPr lang="en-NZ" sz="2400" dirty="0">
                <a:solidFill>
                  <a:schemeClr val="bg1"/>
                </a:solidFill>
              </a:rPr>
              <a:t>contain</a:t>
            </a:r>
            <a:r>
              <a:rPr lang="en-NZ" sz="2400" b="1" dirty="0">
                <a:solidFill>
                  <a:schemeClr val="bg1"/>
                </a:solidFill>
              </a:rPr>
              <a:t> pre-packaged Kubernetes Resources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  <a:hlinkClick r:id="rId5"/>
              </a:rPr>
              <a:t>Helm</a:t>
            </a:r>
            <a:r>
              <a:rPr lang="en-NZ" sz="2400" b="1" dirty="0">
                <a:solidFill>
                  <a:schemeClr val="bg1"/>
                </a:solidFill>
              </a:rPr>
              <a:t> </a:t>
            </a:r>
            <a:r>
              <a:rPr lang="en-NZ" sz="2400" dirty="0">
                <a:solidFill>
                  <a:schemeClr val="bg1"/>
                </a:solidFill>
              </a:rPr>
              <a:t>manages</a:t>
            </a:r>
            <a:r>
              <a:rPr lang="en-NZ" sz="2400" b="1" dirty="0">
                <a:solidFill>
                  <a:schemeClr val="bg1"/>
                </a:solidFill>
              </a:rPr>
              <a:t> Kubernetes Charts</a:t>
            </a:r>
          </a:p>
          <a:p>
            <a:pPr marL="514350" indent="-285750"/>
            <a:endParaRPr lang="en-NZ" sz="2400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  <a:hlinkClick r:id="rId6"/>
              </a:rPr>
              <a:t>Charts Repository Hosted in GitHub</a:t>
            </a:r>
            <a:endParaRPr lang="en-NZ" sz="2400" b="1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632220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11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50" y="830483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Demo</a:t>
            </a:r>
            <a:endParaRPr lang="en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50" y="1412421"/>
            <a:ext cx="3292879" cy="32626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1600" dirty="0"/>
              <a:t>Create an </a:t>
            </a:r>
            <a:r>
              <a:rPr lang="en-NZ" sz="1600" b="1" dirty="0"/>
              <a:t>AKS</a:t>
            </a:r>
            <a:r>
              <a:rPr lang="en-NZ" sz="1600" dirty="0"/>
              <a:t> cluster using </a:t>
            </a:r>
            <a:r>
              <a:rPr lang="en-NZ" sz="1600" b="1" dirty="0"/>
              <a:t>Azure Cloud Shell</a:t>
            </a:r>
          </a:p>
          <a:p>
            <a:pPr marL="514350" indent="-285750"/>
            <a:r>
              <a:rPr lang="en-NZ" sz="1600" dirty="0"/>
              <a:t>Manage Cluster using </a:t>
            </a:r>
            <a:r>
              <a:rPr lang="en-NZ" sz="1600" b="1" dirty="0"/>
              <a:t>Azure Cloud Shell</a:t>
            </a:r>
            <a:r>
              <a:rPr lang="en-NZ" sz="1600" dirty="0"/>
              <a:t> and </a:t>
            </a:r>
            <a:r>
              <a:rPr lang="en-NZ" sz="1600" dirty="0" err="1">
                <a:latin typeface="Consolas" panose="020B0609020204030204" pitchFamily="49" charset="0"/>
              </a:rPr>
              <a:t>kubectl</a:t>
            </a:r>
            <a:endParaRPr lang="en-NZ" sz="1600" dirty="0">
              <a:latin typeface="Consolas" panose="020B0609020204030204" pitchFamily="49" charset="0"/>
            </a:endParaRPr>
          </a:p>
          <a:p>
            <a:pPr marL="514350" indent="-285750"/>
            <a:r>
              <a:rPr lang="en-NZ" sz="1600" dirty="0"/>
              <a:t>Enable </a:t>
            </a:r>
            <a:r>
              <a:rPr lang="en-NZ" sz="1600" b="1" dirty="0"/>
              <a:t>Helm Tiller </a:t>
            </a:r>
            <a:r>
              <a:rPr lang="en-NZ" sz="1600" dirty="0"/>
              <a:t>on Cluster</a:t>
            </a:r>
          </a:p>
          <a:p>
            <a:pPr marL="514350" indent="-285750"/>
            <a:r>
              <a:rPr lang="en-NZ" sz="1600" dirty="0"/>
              <a:t>Deploy </a:t>
            </a:r>
            <a:r>
              <a:rPr lang="en-NZ" sz="1600" b="1" dirty="0" err="1"/>
              <a:t>Grafana</a:t>
            </a:r>
            <a:r>
              <a:rPr lang="en-NZ" sz="1600" dirty="0"/>
              <a:t> to AKS using </a:t>
            </a:r>
            <a:r>
              <a:rPr lang="en-NZ" sz="1600" b="1" dirty="0"/>
              <a:t>Helm</a:t>
            </a:r>
          </a:p>
          <a:p>
            <a:pPr marL="514350" indent="-285750"/>
            <a:r>
              <a:rPr lang="en-NZ" sz="1600" dirty="0"/>
              <a:t>Create Azure VM Monitoring Dashboard in </a:t>
            </a:r>
            <a:r>
              <a:rPr lang="en-NZ" sz="1600" b="1" dirty="0" err="1"/>
              <a:t>Grafana</a:t>
            </a:r>
            <a:endParaRPr lang="en-NZ" sz="1600" b="1" dirty="0"/>
          </a:p>
        </p:txBody>
      </p:sp>
      <p:grpSp>
        <p:nvGrpSpPr>
          <p:cNvPr id="11" name="Shape 591"/>
          <p:cNvGrpSpPr/>
          <p:nvPr/>
        </p:nvGrpSpPr>
        <p:grpSpPr>
          <a:xfrm>
            <a:off x="389407" y="893476"/>
            <a:ext cx="414028" cy="422706"/>
            <a:chOff x="3951850" y="2985350"/>
            <a:chExt cx="407950" cy="416500"/>
          </a:xfrm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55790F9-55B0-4FA6-876C-5AC82F33C063}"/>
              </a:ext>
            </a:extLst>
          </p:cNvPr>
          <p:cNvSpPr/>
          <p:nvPr/>
        </p:nvSpPr>
        <p:spPr>
          <a:xfrm>
            <a:off x="5372302" y="3650669"/>
            <a:ext cx="3510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/>
            <a:r>
              <a:rPr lang="en-NZ" sz="1800" b="1" dirty="0">
                <a:solidFill>
                  <a:schemeClr val="bg1"/>
                </a:solidFill>
                <a:latin typeface="Karla" panose="020B0604020202020204" charset="0"/>
                <a:ea typeface="Karla" panose="020B0604020202020204" charset="0"/>
              </a:rPr>
              <a:t>Run the Demo on your own</a:t>
            </a:r>
          </a:p>
          <a:p>
            <a:pPr marL="514350" indent="-285750"/>
            <a:r>
              <a:rPr lang="en-NZ" sz="1800" dirty="0">
                <a:solidFill>
                  <a:schemeClr val="bg1"/>
                </a:solidFill>
                <a:latin typeface="Karla" panose="020B0604020202020204" charset="0"/>
                <a:ea typeface="Karla" panose="020B0604020202020204" charset="0"/>
                <a:hlinkClick r:id="rId3"/>
              </a:rPr>
              <a:t>http://bit.ly/2NdJQ30</a:t>
            </a:r>
            <a:endParaRPr lang="en-NZ" sz="1800" dirty="0">
              <a:solidFill>
                <a:schemeClr val="bg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5B5D6-6EE9-4847-B580-8F26DC97D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65" y="209273"/>
            <a:ext cx="3600349" cy="18784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B3035E-D5A3-42C0-99FF-C81F94C6F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665" y="1506906"/>
            <a:ext cx="3852357" cy="19342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216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8301" y="375066"/>
            <a:ext cx="26438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NZ" dirty="0"/>
              <a:t>Takeaways</a:t>
            </a:r>
            <a:endParaRPr lang="en" dirty="0"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38250" y="834116"/>
            <a:ext cx="7048450" cy="38924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NZ" b="1" dirty="0"/>
              <a:t>AKS:</a:t>
            </a:r>
          </a:p>
          <a:p>
            <a:pPr marL="342900" lvl="2" indent="-342900"/>
            <a:r>
              <a:rPr lang="en-NZ" dirty="0"/>
              <a:t>Managed Kubernetes Service</a:t>
            </a:r>
          </a:p>
          <a:p>
            <a:pPr marL="342900" lvl="2" indent="-342900"/>
            <a:r>
              <a:rPr lang="en-NZ" dirty="0"/>
              <a:t>Only Pay for Nodes</a:t>
            </a:r>
          </a:p>
          <a:p>
            <a:pPr marL="342900" lvl="2" indent="-342900"/>
            <a:r>
              <a:rPr lang="en-NZ" dirty="0"/>
              <a:t>Great way to run:</a:t>
            </a:r>
          </a:p>
          <a:p>
            <a:pPr marL="342900" lvl="2" indent="-342900"/>
            <a:r>
              <a:rPr lang="en-NZ" dirty="0"/>
              <a:t>Modern Workloads</a:t>
            </a:r>
          </a:p>
          <a:p>
            <a:pPr marL="342900" lvl="2" indent="-342900"/>
            <a:r>
              <a:rPr lang="en-NZ" dirty="0"/>
              <a:t>Legacy Workloads</a:t>
            </a:r>
          </a:p>
          <a:p>
            <a:pPr marL="342900" lvl="2" indent="-342900"/>
            <a:r>
              <a:rPr lang="en-NZ" dirty="0"/>
              <a:t>Microservice Workloads</a:t>
            </a:r>
          </a:p>
          <a:p>
            <a:pPr marL="342900" indent="-342900"/>
            <a:endParaRPr lang="en-NZ" dirty="0"/>
          </a:p>
          <a:p>
            <a:pPr marL="342900" indent="-342900"/>
            <a:r>
              <a:rPr lang="en-NZ" dirty="0"/>
              <a:t>Checkout </a:t>
            </a:r>
            <a:r>
              <a:rPr lang="en-NZ" dirty="0">
                <a:hlinkClick r:id="rId4"/>
              </a:rPr>
              <a:t>Azure Dev Spaces</a:t>
            </a:r>
            <a:endParaRPr lang="en-NZ" dirty="0"/>
          </a:p>
          <a:p>
            <a:pPr marL="342900" lvl="2" indent="-342900"/>
            <a:endParaRPr lang="en-NZ" dirty="0"/>
          </a:p>
          <a:p>
            <a:pPr marL="342900" indent="-342900"/>
            <a:r>
              <a:rPr lang="en-NZ" b="1" dirty="0"/>
              <a:t>Run the demo yourself:</a:t>
            </a:r>
          </a:p>
          <a:p>
            <a:pPr marL="342900" lvl="1" indent="-342900"/>
            <a:r>
              <a:rPr lang="en-NZ" dirty="0">
                <a:solidFill>
                  <a:schemeClr val="bg1"/>
                </a:solidFill>
                <a:latin typeface="Karla" panose="020B0604020202020204" charset="0"/>
                <a:ea typeface="Karla" panose="020B0604020202020204" charset="0"/>
                <a:hlinkClick r:id="rId5"/>
              </a:rPr>
              <a:t>http://bit.ly/2NdJQ30</a:t>
            </a:r>
            <a:endParaRPr lang="en-NZ" dirty="0">
              <a:solidFill>
                <a:schemeClr val="bg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342900" lvl="1" indent="-342900"/>
            <a:endParaRPr lang="en-NZ" b="1" dirty="0"/>
          </a:p>
        </p:txBody>
      </p:sp>
      <p:grpSp>
        <p:nvGrpSpPr>
          <p:cNvPr id="162" name="Shape 162"/>
          <p:cNvGrpSpPr/>
          <p:nvPr/>
        </p:nvGrpSpPr>
        <p:grpSpPr>
          <a:xfrm>
            <a:off x="334052" y="375066"/>
            <a:ext cx="429606" cy="377755"/>
            <a:chOff x="1929775" y="320925"/>
            <a:chExt cx="423800" cy="372650"/>
          </a:xfrm>
        </p:grpSpPr>
        <p:sp>
          <p:nvSpPr>
            <p:cNvPr id="163" name="Shape 163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ctrTitle" idx="4294967295"/>
          </p:nvPr>
        </p:nvSpPr>
        <p:spPr>
          <a:xfrm>
            <a:off x="272844" y="2059601"/>
            <a:ext cx="4530725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rgbClr val="E91E63"/>
                </a:solidFill>
              </a:rPr>
              <a:t>THANKYOU!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subTitle" idx="4294967295"/>
          </p:nvPr>
        </p:nvSpPr>
        <p:spPr>
          <a:xfrm>
            <a:off x="272844" y="3259751"/>
            <a:ext cx="4530725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Any questions?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4294967295"/>
          </p:nvPr>
        </p:nvSpPr>
        <p:spPr>
          <a:xfrm>
            <a:off x="272844" y="3931263"/>
            <a:ext cx="6575425" cy="10080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Twitter: </a:t>
            </a:r>
            <a:r>
              <a:rPr lang="en" dirty="0">
                <a:hlinkClick r:id="rId3"/>
              </a:rPr>
              <a:t>@dscottraynsford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Email: </a:t>
            </a:r>
            <a:r>
              <a:rPr lang="en" dirty="0">
                <a:hlinkClick r:id="rId4"/>
              </a:rPr>
              <a:t>dscottraynsford@outlook.com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Blog: </a:t>
            </a:r>
            <a:r>
              <a:rPr lang="en-NZ" dirty="0">
                <a:hlinkClick r:id="rId5"/>
              </a:rPr>
              <a:t>https://dscottraynsford.wordpress.com/</a:t>
            </a:r>
            <a:endParaRPr lang="en" dirty="0"/>
          </a:p>
        </p:txBody>
      </p:sp>
      <p:grpSp>
        <p:nvGrpSpPr>
          <p:cNvPr id="393" name="Shape 393"/>
          <p:cNvGrpSpPr/>
          <p:nvPr/>
        </p:nvGrpSpPr>
        <p:grpSpPr>
          <a:xfrm>
            <a:off x="438716" y="1710323"/>
            <a:ext cx="462632" cy="462632"/>
            <a:chOff x="1278900" y="2333250"/>
            <a:chExt cx="381175" cy="381175"/>
          </a:xfrm>
        </p:grpSpPr>
        <p:sp>
          <p:nvSpPr>
            <p:cNvPr id="394" name="Shape 39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1997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4234E2-AC89-4188-8715-4DFB47CE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4" y="1089938"/>
            <a:ext cx="4592411" cy="2878871"/>
          </a:xfrm>
          <a:prstGeom prst="rect">
            <a:avLst/>
          </a:prstGeom>
        </p:spPr>
      </p:pic>
      <p:sp>
        <p:nvSpPr>
          <p:cNvPr id="18" name="Shape 110">
            <a:extLst>
              <a:ext uri="{FF2B5EF4-FFF2-40B4-BE49-F238E27FC236}">
                <a16:creationId xmlns:a16="http://schemas.microsoft.com/office/drawing/2014/main" id="{FF97EDDE-E4A5-44E9-99DC-6F13F53CE829}"/>
              </a:ext>
            </a:extLst>
          </p:cNvPr>
          <p:cNvSpPr txBox="1">
            <a:spLocks/>
          </p:cNvSpPr>
          <p:nvPr/>
        </p:nvSpPr>
        <p:spPr>
          <a:xfrm>
            <a:off x="0" y="4049486"/>
            <a:ext cx="9143999" cy="898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Unit of Deployment</a:t>
            </a:r>
          </a:p>
          <a:p>
            <a:pPr marL="514350" indent="-285750" algn="ctr"/>
            <a:r>
              <a:rPr lang="en-NZ" sz="32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Physical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1999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2165F-A7D2-468A-97E3-12541277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2" y="949091"/>
            <a:ext cx="8127740" cy="3108557"/>
          </a:xfrm>
          <a:prstGeom prst="rect">
            <a:avLst/>
          </a:prstGeom>
        </p:spPr>
      </p:pic>
      <p:sp>
        <p:nvSpPr>
          <p:cNvPr id="5" name="Shape 110">
            <a:extLst>
              <a:ext uri="{FF2B5EF4-FFF2-40B4-BE49-F238E27FC236}">
                <a16:creationId xmlns:a16="http://schemas.microsoft.com/office/drawing/2014/main" id="{FB39F90F-815D-461B-92A3-390E3E75F045}"/>
              </a:ext>
            </a:extLst>
          </p:cNvPr>
          <p:cNvSpPr txBox="1">
            <a:spLocks/>
          </p:cNvSpPr>
          <p:nvPr/>
        </p:nvSpPr>
        <p:spPr>
          <a:xfrm>
            <a:off x="0" y="4106636"/>
            <a:ext cx="9143999" cy="898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Unit of Deployment</a:t>
            </a:r>
          </a:p>
          <a:p>
            <a:pPr marL="514350" indent="-285750" algn="ctr"/>
            <a:r>
              <a:rPr lang="en-NZ" sz="32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4398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5" name="Shape 110">
            <a:extLst>
              <a:ext uri="{FF2B5EF4-FFF2-40B4-BE49-F238E27FC236}">
                <a16:creationId xmlns:a16="http://schemas.microsoft.com/office/drawing/2014/main" id="{FB39F90F-815D-461B-92A3-390E3E75F045}"/>
              </a:ext>
            </a:extLst>
          </p:cNvPr>
          <p:cNvSpPr txBox="1">
            <a:spLocks/>
          </p:cNvSpPr>
          <p:nvPr/>
        </p:nvSpPr>
        <p:spPr>
          <a:xfrm>
            <a:off x="0" y="4131128"/>
            <a:ext cx="9143999" cy="8980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2000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Unit of Deployment</a:t>
            </a:r>
          </a:p>
          <a:p>
            <a:pPr marL="514350" indent="-285750" algn="ctr"/>
            <a:r>
              <a:rPr lang="en-NZ" sz="3200" b="1" dirty="0">
                <a:solidFill>
                  <a:schemeClr val="bg1">
                    <a:lumMod val="50000"/>
                  </a:schemeClr>
                </a:solidFill>
                <a:latin typeface="Montserrat" panose="020B0604020202020204" charset="0"/>
              </a:rPr>
              <a:t>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5158A-04B8-4FD2-94EE-74571727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4" y="949093"/>
            <a:ext cx="8216575" cy="3133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CAA813-76C2-45AA-BEAC-8729302D9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295" y="1815533"/>
            <a:ext cx="400177" cy="2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2E3A1B-4EFC-4873-AAC4-5DE0D5B4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effectLst/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FB83CA07-8AEA-46E2-82D3-36E9D31301F9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8" name="Shape 110">
            <a:extLst>
              <a:ext uri="{FF2B5EF4-FFF2-40B4-BE49-F238E27FC236}">
                <a16:creationId xmlns:a16="http://schemas.microsoft.com/office/drawing/2014/main" id="{54C074AD-C05F-4509-822C-846E6240328E}"/>
              </a:ext>
            </a:extLst>
          </p:cNvPr>
          <p:cNvSpPr txBox="1">
            <a:spLocks/>
          </p:cNvSpPr>
          <p:nvPr/>
        </p:nvSpPr>
        <p:spPr>
          <a:xfrm>
            <a:off x="0" y="4261754"/>
            <a:ext cx="9143999" cy="898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4000" b="1" dirty="0">
                <a:solidFill>
                  <a:schemeClr val="bg1"/>
                </a:solidFill>
                <a:latin typeface="Montserrat" panose="020B0604020202020204" charset="0"/>
              </a:rPr>
              <a:t>Without Orchestration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A3DC6-D2B0-4FA3-A2E4-FE0BF1FE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275" y="3038644"/>
            <a:ext cx="436539" cy="3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1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1B1792-1A25-4202-84C5-332BEEED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95F83D80-2709-474B-ACE2-CB7950D01FC2}"/>
              </a:ext>
            </a:extLst>
          </p:cNvPr>
          <p:cNvSpPr txBox="1">
            <a:spLocks/>
          </p:cNvSpPr>
          <p:nvPr/>
        </p:nvSpPr>
        <p:spPr>
          <a:xfrm>
            <a:off x="0" y="-3251"/>
            <a:ext cx="9144000" cy="95234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6600" dirty="0">
                <a:solidFill>
                  <a:schemeClr val="bg1"/>
                </a:solidFill>
              </a:rPr>
              <a:t>2014+</a:t>
            </a:r>
          </a:p>
        </p:txBody>
      </p:sp>
      <p:sp>
        <p:nvSpPr>
          <p:cNvPr id="5" name="Shape 110">
            <a:extLst>
              <a:ext uri="{FF2B5EF4-FFF2-40B4-BE49-F238E27FC236}">
                <a16:creationId xmlns:a16="http://schemas.microsoft.com/office/drawing/2014/main" id="{FB39F90F-815D-461B-92A3-390E3E75F045}"/>
              </a:ext>
            </a:extLst>
          </p:cNvPr>
          <p:cNvSpPr txBox="1">
            <a:spLocks/>
          </p:cNvSpPr>
          <p:nvPr/>
        </p:nvSpPr>
        <p:spPr>
          <a:xfrm>
            <a:off x="0" y="4204605"/>
            <a:ext cx="9143999" cy="710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285750" algn="ctr"/>
            <a:r>
              <a:rPr lang="en-NZ" sz="4000" b="1" dirty="0">
                <a:solidFill>
                  <a:schemeClr val="bg1"/>
                </a:solidFill>
                <a:latin typeface="Montserrat" panose="020B0604020202020204" charset="0"/>
              </a:rPr>
              <a:t>With Orchestration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243F75-5E5B-4802-8DB2-996011577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867" y="3291002"/>
            <a:ext cx="1768264" cy="91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63FB2-5FB1-4BF4-8A0C-EFB0BBFD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4" y="0"/>
            <a:ext cx="9653451" cy="6033407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436300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What is Kubernetes?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436276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110">
            <a:extLst>
              <a:ext uri="{FF2B5EF4-FFF2-40B4-BE49-F238E27FC236}">
                <a16:creationId xmlns:a16="http://schemas.microsoft.com/office/drawing/2014/main" id="{33BBCB4E-E860-46A6-BB3F-806317999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49" y="1064079"/>
            <a:ext cx="7742415" cy="3589564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r>
              <a:rPr lang="en-NZ" sz="2400" b="1" dirty="0">
                <a:solidFill>
                  <a:schemeClr val="bg1"/>
                </a:solidFill>
              </a:rPr>
              <a:t>Developed by Google </a:t>
            </a:r>
            <a:endParaRPr lang="en-NZ" dirty="0">
              <a:solidFill>
                <a:schemeClr val="bg1"/>
              </a:solidFill>
            </a:endParaRPr>
          </a:p>
          <a:p>
            <a:pPr lvl="1"/>
            <a:r>
              <a:rPr lang="en-NZ" sz="1800" dirty="0">
                <a:solidFill>
                  <a:schemeClr val="bg1"/>
                </a:solidFill>
              </a:rPr>
              <a:t>Free, Open-Source</a:t>
            </a:r>
          </a:p>
          <a:p>
            <a:endParaRPr lang="en-NZ" sz="2400" b="1" dirty="0">
              <a:solidFill>
                <a:schemeClr val="bg1"/>
              </a:solidFill>
            </a:endParaRPr>
          </a:p>
          <a:p>
            <a:r>
              <a:rPr lang="en-NZ" sz="2400" b="1" dirty="0">
                <a:solidFill>
                  <a:schemeClr val="bg1"/>
                </a:solidFill>
              </a:rPr>
              <a:t>Runs Anywhere</a:t>
            </a:r>
          </a:p>
          <a:p>
            <a:pPr lvl="1"/>
            <a:r>
              <a:rPr lang="en-NZ" sz="1800" dirty="0">
                <a:solidFill>
                  <a:schemeClr val="bg1"/>
                </a:solidFill>
              </a:rPr>
              <a:t>On-premises, Azure (AKS, ACS), Hybrid </a:t>
            </a:r>
          </a:p>
          <a:p>
            <a:pPr lvl="1"/>
            <a:endParaRPr lang="en-NZ" sz="2400" dirty="0">
              <a:solidFill>
                <a:schemeClr val="bg1"/>
              </a:solidFill>
            </a:endParaRPr>
          </a:p>
          <a:p>
            <a:r>
              <a:rPr lang="en-NZ" sz="2400" b="1" dirty="0">
                <a:solidFill>
                  <a:schemeClr val="bg1"/>
                </a:solidFill>
              </a:rPr>
              <a:t>Other Orchestrators</a:t>
            </a:r>
          </a:p>
          <a:p>
            <a:pPr lvl="1"/>
            <a:r>
              <a:rPr lang="en-NZ" sz="1800" dirty="0">
                <a:solidFill>
                  <a:schemeClr val="bg1"/>
                </a:solidFill>
              </a:rPr>
              <a:t>DC/OS (Mesos), Swarm (Docker), Cattle (Rancher) and others</a:t>
            </a:r>
          </a:p>
          <a:p>
            <a:pPr marL="228600">
              <a:buNone/>
            </a:pPr>
            <a:endParaRPr lang="en-N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88913-8092-49C9-87B6-15A8947AB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44" y="1236741"/>
            <a:ext cx="3367978" cy="12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01EFB-1B4C-420E-BED4-82442A8C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8"/>
            <a:ext cx="9560379" cy="5147896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350" y="387316"/>
            <a:ext cx="5324100" cy="48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NZ" dirty="0">
                <a:solidFill>
                  <a:schemeClr val="bg1"/>
                </a:solidFill>
              </a:rPr>
              <a:t>Features of Kubernetes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11" name="Shape 591"/>
          <p:cNvGrpSpPr/>
          <p:nvPr/>
        </p:nvGrpSpPr>
        <p:grpSpPr>
          <a:xfrm>
            <a:off x="389407" y="387292"/>
            <a:ext cx="414028" cy="422706"/>
            <a:chOff x="3951850" y="2985350"/>
            <a:chExt cx="407950" cy="41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5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5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110">
            <a:extLst>
              <a:ext uri="{FF2B5EF4-FFF2-40B4-BE49-F238E27FC236}">
                <a16:creationId xmlns:a16="http://schemas.microsoft.com/office/drawing/2014/main" id="{33BBCB4E-E860-46A6-BB3F-806317999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49" y="1015095"/>
            <a:ext cx="7513815" cy="3850822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srgbClr val="9C27B0">
                <a:alpha val="40000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Schedules Containers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Declarative </a:t>
            </a:r>
            <a:r>
              <a:rPr lang="en-NZ" sz="2400" dirty="0">
                <a:solidFill>
                  <a:schemeClr val="bg1"/>
                </a:solidFill>
              </a:rPr>
              <a:t>vs.</a:t>
            </a:r>
            <a:r>
              <a:rPr lang="en-NZ" sz="2400" b="1" dirty="0">
                <a:solidFill>
                  <a:schemeClr val="bg1"/>
                </a:solidFill>
              </a:rPr>
              <a:t> Imperative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Manages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State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Container Networking &amp; Load Balancing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DNS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Persistent Storage</a:t>
            </a:r>
          </a:p>
          <a:p>
            <a:pPr marL="514350" lvl="1" indent="-285750"/>
            <a:r>
              <a:rPr lang="en-NZ" sz="1800" dirty="0">
                <a:solidFill>
                  <a:schemeClr val="bg1"/>
                </a:solidFill>
              </a:rPr>
              <a:t>Secrets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Self-Healing</a:t>
            </a: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Rolling Updates &amp; Rollback</a:t>
            </a:r>
            <a:endParaRPr lang="en-NZ" b="1" dirty="0">
              <a:solidFill>
                <a:schemeClr val="bg1"/>
              </a:solidFill>
            </a:endParaRPr>
          </a:p>
          <a:p>
            <a:pPr marL="514350" indent="-285750"/>
            <a:r>
              <a:rPr lang="en-NZ" sz="2400" b="1" dirty="0">
                <a:solidFill>
                  <a:schemeClr val="bg1"/>
                </a:solidFill>
              </a:rPr>
              <a:t>Manual &amp; Automatic Horizontal Scaling</a:t>
            </a:r>
          </a:p>
          <a:p>
            <a:pPr marL="514350" indent="-285750"/>
            <a:endParaRPr lang="en-NZ" sz="1800" dirty="0"/>
          </a:p>
          <a:p>
            <a:pPr marL="228600">
              <a:buNone/>
            </a:pPr>
            <a:endParaRPr lang="en-NZ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C4CC51-4A4C-405D-9E39-5C4F9A18C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737" y="3768"/>
            <a:ext cx="2716380" cy="3327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38910143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3489</TotalTime>
  <Words>592</Words>
  <Application>Microsoft Office PowerPoint</Application>
  <PresentationFormat>On-screen Show (16:9)</PresentationFormat>
  <Paragraphs>168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Consolas</vt:lpstr>
      <vt:lpstr>Arial</vt:lpstr>
      <vt:lpstr>Montserrat</vt:lpstr>
      <vt:lpstr>Karla</vt:lpstr>
      <vt:lpstr>Arvirargus template</vt:lpstr>
      <vt:lpstr>Introduction to Azure Kubernetes Service (AKS)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Kubernetes?</vt:lpstr>
      <vt:lpstr>Features of Kubernetes</vt:lpstr>
      <vt:lpstr>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Kubernetes Service (AKS)</vt:lpstr>
      <vt:lpstr>Azure Kubernetes Service cont.</vt:lpstr>
      <vt:lpstr>Azure Kubernetes Service cont.</vt:lpstr>
      <vt:lpstr>Azure Kubernetes Service cont.</vt:lpstr>
      <vt:lpstr>Azure Kubernetes Service cont.</vt:lpstr>
      <vt:lpstr>AKS Architecture</vt:lpstr>
      <vt:lpstr>Important Notes</vt:lpstr>
      <vt:lpstr>Kubernetes Helm</vt:lpstr>
      <vt:lpstr>Demo</vt:lpstr>
      <vt:lpstr>Takeaways</vt:lpstr>
      <vt:lpstr>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Benjamin Dawson-Bruce</dc:creator>
  <cp:lastModifiedBy>Daniel Scott-Raynsford</cp:lastModifiedBy>
  <cp:revision>128</cp:revision>
  <dcterms:modified xsi:type="dcterms:W3CDTF">2018-07-17T09:25:17Z</dcterms:modified>
</cp:coreProperties>
</file>